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605A1F63-A12A-4123-A979-A9B8D7384E3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3168A55-5ED2-4B59-8DE3-4DE0E4303F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1F63-A12A-4123-A979-A9B8D7384E3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A55-5ED2-4B59-8DE3-4DE0E4303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1F63-A12A-4123-A979-A9B8D7384E3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53168A55-5ED2-4B59-8DE3-4DE0E4303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1F63-A12A-4123-A979-A9B8D7384E3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A55-5ED2-4B59-8DE3-4DE0E4303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605A1F63-A12A-4123-A979-A9B8D7384E3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3168A55-5ED2-4B59-8DE3-4DE0E4303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1F63-A12A-4123-A979-A9B8D7384E3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A55-5ED2-4B59-8DE3-4DE0E4303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1F63-A12A-4123-A979-A9B8D7384E3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A55-5ED2-4B59-8DE3-4DE0E4303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1F63-A12A-4123-A979-A9B8D7384E3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A55-5ED2-4B59-8DE3-4DE0E4303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1F63-A12A-4123-A979-A9B8D7384E3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A55-5ED2-4B59-8DE3-4DE0E4303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1F63-A12A-4123-A979-A9B8D7384E3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A55-5ED2-4B59-8DE3-4DE0E4303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1F63-A12A-4123-A979-A9B8D7384E3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A55-5ED2-4B59-8DE3-4DE0E4303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605A1F63-A12A-4123-A979-A9B8D7384E32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53168A55-5ED2-4B59-8DE3-4DE0E4303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montereybayaquarium.org/efc/kelp.as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http://www.blurtit.com/var/question/q/q4/q44/q442/q4427/q442779_356962_protozoan3.jpg&amp;imgrefurl=http://www.blurtit.com/q442779.html&amp;usg=__jNTCkOTihw6-rnj5Yfoq_JcwmEU=&amp;h=252&amp;w=320&amp;sz=27&amp;hl=en&amp;start=1&amp;um=1&amp;itbs=1&amp;tbnid=7fflTmjgXO09tM:&amp;tbnh=93&amp;tbnw=118&amp;prev=/images?q=protozoan&amp;hl=en&amp;sa=N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Pages 226-235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endParaRPr lang="en-US" dirty="0"/>
          </a:p>
        </p:txBody>
      </p:sp>
      <p:pic>
        <p:nvPicPr>
          <p:cNvPr id="4" name="Picture 4" descr="http://academies.culver.org/science/atoyebs/Protist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114800" cy="3083029"/>
          </a:xfrm>
          <a:prstGeom prst="rect">
            <a:avLst/>
          </a:prstGeom>
          <a:noFill/>
        </p:spPr>
      </p:pic>
      <p:pic>
        <p:nvPicPr>
          <p:cNvPr id="5" name="Picture 6" descr="http://www.occc.edu/biologylabs/Images/Zoo/amoeba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114800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Protozoans</a:t>
            </a:r>
            <a:r>
              <a:rPr lang="en-US" dirty="0" smtClean="0"/>
              <a:t> with Flagella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752600"/>
            <a:ext cx="5638800" cy="4373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11. </a:t>
            </a:r>
            <a:r>
              <a:rPr lang="en-US" sz="3600" dirty="0" err="1" smtClean="0"/>
              <a:t>Protozoans</a:t>
            </a:r>
            <a:r>
              <a:rPr lang="en-US" sz="3600" dirty="0" smtClean="0"/>
              <a:t> with flagella are called flagellates.</a:t>
            </a:r>
          </a:p>
          <a:p>
            <a:r>
              <a:rPr lang="en-US" sz="3600" dirty="0" smtClean="0"/>
              <a:t>12. Some of these flagellates live in the body of other organisms.	</a:t>
            </a:r>
          </a:p>
          <a:p>
            <a:pPr lvl="1"/>
            <a:r>
              <a:rPr lang="en-US" sz="3600" dirty="0" smtClean="0"/>
              <a:t>Intestines of termites</a:t>
            </a:r>
          </a:p>
          <a:p>
            <a:pPr lvl="1"/>
            <a:r>
              <a:rPr lang="en-US" sz="3600" dirty="0" smtClean="0"/>
              <a:t>Human intestines</a:t>
            </a:r>
            <a:endParaRPr lang="en-US" sz="3600" dirty="0"/>
          </a:p>
        </p:txBody>
      </p:sp>
      <p:pic>
        <p:nvPicPr>
          <p:cNvPr id="4098" name="Picture 2" descr="http://biology.unm.edu/ccouncil/Biology_203/Images/Protists/euglenafla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33" y="2816667"/>
            <a:ext cx="318541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13. Symbiosis </a:t>
            </a:r>
            <a:r>
              <a:rPr lang="en-US" dirty="0" err="1" smtClean="0"/>
              <a:t>vs</a:t>
            </a:r>
            <a:r>
              <a:rPr lang="en-US" dirty="0" smtClean="0"/>
              <a:t> Mutualism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38401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Symbiosis</a:t>
            </a:r>
            <a:r>
              <a:rPr lang="en-US" sz="3600" dirty="0" smtClean="0"/>
              <a:t>: Close relationship in which at least one of the species benefits</a:t>
            </a:r>
            <a:endParaRPr lang="en-US" sz="3400" dirty="0" smtClean="0"/>
          </a:p>
          <a:p>
            <a:r>
              <a:rPr lang="en-US" sz="3600" b="1" dirty="0" smtClean="0"/>
              <a:t>Mutualism</a:t>
            </a:r>
            <a:r>
              <a:rPr lang="en-US" sz="3600" dirty="0" smtClean="0"/>
              <a:t>: When both partners benefit from living together</a:t>
            </a:r>
          </a:p>
        </p:txBody>
      </p:sp>
      <p:pic>
        <p:nvPicPr>
          <p:cNvPr id="3074" name="Picture 2" descr="http://qarrtsiluni.files.wordpress.com/2007/12/asmyth4_dsc_9821-symb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267200"/>
            <a:ext cx="3446208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14. Symbiosis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839200" cy="38401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Clown fish and sea anemone</a:t>
            </a:r>
            <a:endParaRPr lang="en-US" sz="4800" dirty="0"/>
          </a:p>
        </p:txBody>
      </p:sp>
      <p:pic>
        <p:nvPicPr>
          <p:cNvPr id="2050" name="Picture 2" descr="clown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6700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</a:t>
            </a:r>
            <a:r>
              <a:rPr lang="en-US" dirty="0" smtClean="0"/>
              <a:t>Mutualism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981200"/>
            <a:ext cx="3581400" cy="3840163"/>
          </a:xfrm>
        </p:spPr>
        <p:txBody>
          <a:bodyPr>
            <a:noAutofit/>
          </a:bodyPr>
          <a:lstStyle/>
          <a:p>
            <a:r>
              <a:rPr lang="en-US" sz="4000" dirty="0" smtClean="0"/>
              <a:t>Termite’s have parasites that live in their intestines to break down wood</a:t>
            </a:r>
            <a:endParaRPr lang="en-US" sz="4000" dirty="0"/>
          </a:p>
        </p:txBody>
      </p:sp>
      <p:pic>
        <p:nvPicPr>
          <p:cNvPr id="1026" name="Picture 2" descr="http://www.ent.uga.edu/entoclub/term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28575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Protozoans</a:t>
            </a:r>
            <a:r>
              <a:rPr lang="en-US" dirty="0" smtClean="0"/>
              <a:t> that are Parasites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981200"/>
            <a:ext cx="5334000" cy="4144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15. Parasite</a:t>
            </a:r>
            <a:r>
              <a:rPr lang="en-US" sz="2800" dirty="0" smtClean="0"/>
              <a:t>: The organism that benefits by living on or in a host in a parasitism relationship</a:t>
            </a:r>
          </a:p>
          <a:p>
            <a:r>
              <a:rPr lang="en-US" sz="2800" b="1" dirty="0" smtClean="0"/>
              <a:t>16. Movement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Some have flagella</a:t>
            </a:r>
          </a:p>
          <a:p>
            <a:pPr lvl="1"/>
            <a:r>
              <a:rPr lang="en-US" sz="2800" dirty="0" smtClean="0"/>
              <a:t>Others depend on host for transportation</a:t>
            </a:r>
          </a:p>
          <a:p>
            <a:pPr lvl="1"/>
            <a:r>
              <a:rPr lang="en-US" sz="2800" dirty="0" smtClean="0"/>
              <a:t>Slime!</a:t>
            </a:r>
            <a:endParaRPr lang="en-US" sz="2800" dirty="0"/>
          </a:p>
        </p:txBody>
      </p:sp>
      <p:pic>
        <p:nvPicPr>
          <p:cNvPr id="26626" name="Picture 2" descr="http://plantphys.info/organismal/lechtml/images/giar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27336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Plantlike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752600"/>
            <a:ext cx="6248400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17. Plant-like </a:t>
            </a:r>
            <a:r>
              <a:rPr lang="en-US" sz="2800" dirty="0" err="1" smtClean="0"/>
              <a:t>protists</a:t>
            </a:r>
            <a:r>
              <a:rPr lang="en-US" sz="2800" dirty="0" smtClean="0"/>
              <a:t> are commonly called </a:t>
            </a:r>
            <a:r>
              <a:rPr lang="en-US" sz="2800" b="1" u="sng" dirty="0" smtClean="0"/>
              <a:t>algae</a:t>
            </a:r>
          </a:p>
          <a:p>
            <a:r>
              <a:rPr lang="en-US" sz="2800" dirty="0" smtClean="0"/>
              <a:t>18. Algae get their food by capturing sunlight and converting it into energy.</a:t>
            </a:r>
          </a:p>
          <a:p>
            <a:pPr lvl="1"/>
            <a:r>
              <a:rPr lang="en-US" sz="2800" dirty="0" smtClean="0"/>
              <a:t> This process is called </a:t>
            </a:r>
            <a:r>
              <a:rPr lang="en-US" sz="2800" b="1" u="sng" dirty="0" smtClean="0"/>
              <a:t>photosynthesis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19. Since algae can make their own food, they 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5638800"/>
            <a:ext cx="3516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Autotrophs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 Plant-like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828800"/>
            <a:ext cx="5410200" cy="4297363"/>
          </a:xfrm>
        </p:spPr>
        <p:txBody>
          <a:bodyPr>
            <a:noAutofit/>
          </a:bodyPr>
          <a:lstStyle/>
          <a:p>
            <a:r>
              <a:rPr lang="en-US" sz="3600" dirty="0" smtClean="0"/>
              <a:t>1. Diatoms</a:t>
            </a:r>
          </a:p>
          <a:p>
            <a:pPr lvl="1"/>
            <a:r>
              <a:rPr lang="en-US" sz="3600" b="1" dirty="0" smtClean="0"/>
              <a:t>B: Have beautiful glass-like cell walls</a:t>
            </a:r>
          </a:p>
          <a:p>
            <a:pPr lvl="1"/>
            <a:r>
              <a:rPr lang="en-US" sz="3600" dirty="0" smtClean="0"/>
              <a:t>They contain some of the same elements that make up glass</a:t>
            </a:r>
            <a:endParaRPr lang="en-US" sz="3600" dirty="0"/>
          </a:p>
        </p:txBody>
      </p:sp>
      <p:pic>
        <p:nvPicPr>
          <p:cNvPr id="5122" name="Picture 2" descr="http://www.urbanrivers.org/web_images/diato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small" spc="2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20. Plant-like Protists</a:t>
            </a:r>
            <a:endParaRPr kumimoji="0" lang="en-US" sz="4400" b="0" i="0" u="none" strike="noStrike" kern="1200" cap="sm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828800"/>
            <a:ext cx="3505200" cy="42973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tabLst/>
              <a:defRPr/>
            </a:pPr>
            <a:r>
              <a:rPr lang="en-US" sz="3200" dirty="0" smtClean="0"/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Dinoflagellates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Are covered by stiff plates and move using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two flagella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also able to glow in the dark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://www.emc.maricopa.edu/faculty/farabee/biobk/noctilu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81200"/>
            <a:ext cx="47053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small" spc="2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20. Plant-like Protists</a:t>
            </a:r>
            <a:endParaRPr kumimoji="0" lang="en-US" sz="4400" b="0" i="0" u="none" strike="noStrike" kern="1200" cap="sm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29000" y="1524000"/>
            <a:ext cx="5486400" cy="4602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tabLst/>
              <a:defRPr/>
            </a:pPr>
            <a:r>
              <a:rPr lang="en-US" sz="3600" dirty="0" smtClean="0"/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Euglenoids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Can be heterotrophic when sunlight is not available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lang="en-US" sz="3600" dirty="0" smtClean="0"/>
              <a:t>Live mostly in fresh water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://bio.rutgers.edu/euglena/images/spring2000_14903_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33363" y="2671762"/>
            <a:ext cx="4191000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small" spc="2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20. Plant-like Protists</a:t>
            </a:r>
            <a:endParaRPr kumimoji="0" lang="en-US" sz="4400" b="0" i="0" u="none" strike="noStrike" kern="1200" cap="sm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286000"/>
            <a:ext cx="4572000" cy="38401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tabLst/>
              <a:defRPr/>
            </a:pPr>
            <a:r>
              <a:rPr lang="en-US" sz="4000" dirty="0" smtClean="0"/>
              <a:t>4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Red and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Brown Algae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lang="en-US" sz="4000" b="1" noProof="0" dirty="0" smtClean="0"/>
              <a:t>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Live in oceans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Multicellular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seaweeds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Giant Kelp, Macrocystis pyrifera - Channel Island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70881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protists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315200" cy="43735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1. </a:t>
            </a:r>
            <a:r>
              <a:rPr lang="en-US" sz="2400" b="1" dirty="0" err="1" smtClean="0"/>
              <a:t>Protists</a:t>
            </a:r>
            <a:r>
              <a:rPr lang="en-US" sz="2400" b="1" dirty="0" smtClean="0"/>
              <a:t> are eukaryotes that cannot be classified as animals, plants for fungi.</a:t>
            </a:r>
          </a:p>
          <a:p>
            <a:r>
              <a:rPr lang="en-US" sz="2400" b="1" dirty="0" smtClean="0"/>
              <a:t>2. They belong to the kingdom PROTISTA</a:t>
            </a:r>
          </a:p>
          <a:p>
            <a:pPr lvl="1"/>
            <a:r>
              <a:rPr lang="en-US" sz="2400" b="1" dirty="0" smtClean="0"/>
              <a:t>It is described as the “odds and ends” or “junk drawer” kingdom</a:t>
            </a:r>
          </a:p>
          <a:p>
            <a:pPr lvl="1"/>
            <a:r>
              <a:rPr lang="en-US" sz="2400" b="1" dirty="0" smtClean="0"/>
              <a:t>All organisms that don’t fit anywhere else are placed here</a:t>
            </a:r>
            <a:endParaRPr lang="en-US" sz="2400" b="1" dirty="0"/>
          </a:p>
        </p:txBody>
      </p:sp>
      <p:pic>
        <p:nvPicPr>
          <p:cNvPr id="4" name="Picture 2" descr="http://alittlemoore.files.wordpress.com/2007/10/junk-drawer-bef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774492"/>
            <a:ext cx="2847975" cy="1896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small" spc="2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20. Plant-like Protists</a:t>
            </a:r>
            <a:endParaRPr kumimoji="0" lang="en-US" sz="4400" b="0" i="0" u="none" strike="noStrike" kern="1200" cap="sm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71600" y="1371600"/>
            <a:ext cx="72390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0" lvl="7" indent="-457200" algn="ctr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</a:pPr>
            <a:r>
              <a:rPr lang="en-US" sz="3200" dirty="0" smtClean="0"/>
              <a:t>5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Green Algae</a:t>
            </a:r>
          </a:p>
          <a:p>
            <a:pPr marL="4114800" lvl="8" indent="-457200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Live in freshwater,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salt water and moist places on Earth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0" lvl="8" indent="-457200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scientists think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group should be in the plant kingdom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www.bewellbuzz.com/wp-content/uploads/2008/12/b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Fungi-Like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21. Three characteristics of fungi-like </a:t>
            </a:r>
            <a:r>
              <a:rPr lang="en-US" sz="3600" dirty="0" err="1" smtClean="0"/>
              <a:t>protists</a:t>
            </a:r>
            <a:endParaRPr lang="en-US" sz="3600" dirty="0" smtClean="0"/>
          </a:p>
          <a:p>
            <a:pPr lvl="1"/>
            <a:r>
              <a:rPr lang="en-US" sz="3600" b="1" dirty="0" err="1" smtClean="0"/>
              <a:t>Heterotrophs</a:t>
            </a:r>
            <a:r>
              <a:rPr lang="en-US" sz="3600" dirty="0" smtClean="0"/>
              <a:t> – cannot make their own food</a:t>
            </a:r>
          </a:p>
          <a:p>
            <a:pPr lvl="1"/>
            <a:r>
              <a:rPr lang="en-US" sz="3600" dirty="0" smtClean="0"/>
              <a:t>Have </a:t>
            </a:r>
            <a:r>
              <a:rPr lang="en-US" sz="3600" b="1" dirty="0" smtClean="0"/>
              <a:t>cell walls </a:t>
            </a:r>
            <a:r>
              <a:rPr lang="en-US" sz="3600" dirty="0" smtClean="0"/>
              <a:t>(like plants)</a:t>
            </a:r>
          </a:p>
          <a:p>
            <a:pPr lvl="1"/>
            <a:r>
              <a:rPr lang="en-US" sz="3600" dirty="0" smtClean="0"/>
              <a:t>Use </a:t>
            </a:r>
            <a:r>
              <a:rPr lang="en-US" sz="3600" b="1" dirty="0" smtClean="0"/>
              <a:t>spores</a:t>
            </a:r>
            <a:r>
              <a:rPr lang="en-US" sz="3600" dirty="0" smtClean="0"/>
              <a:t> to reproduce</a:t>
            </a:r>
            <a:endParaRPr lang="en-US" sz="3600" dirty="0"/>
          </a:p>
        </p:txBody>
      </p:sp>
      <p:pic>
        <p:nvPicPr>
          <p:cNvPr id="33794" name="Picture 2" descr="http://upload.wikimedia.org/wikipedia/commons/2/22/Water_mold_Mizukabi_co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2120900" cy="221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Fungi-Like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286000"/>
            <a:ext cx="4267200" cy="38401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22. A </a:t>
            </a:r>
            <a:r>
              <a:rPr lang="en-US" sz="4400" b="1" dirty="0" smtClean="0"/>
              <a:t>spore </a:t>
            </a:r>
            <a:r>
              <a:rPr lang="en-US" sz="4400" dirty="0" smtClean="0"/>
              <a:t>is a tiny cell that is able to grow into a new organism.</a:t>
            </a:r>
            <a:endParaRPr lang="en-US" sz="4400" dirty="0"/>
          </a:p>
        </p:txBody>
      </p:sp>
      <p:pic>
        <p:nvPicPr>
          <p:cNvPr id="34818" name="Picture 2" descr="http://pubs.acs.org/cen/_img/84/i50/8450sci1_moundcx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3048000" cy="4791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Fungi-like </a:t>
            </a:r>
            <a:r>
              <a:rPr lang="en-US" dirty="0" err="1" smtClean="0"/>
              <a:t>Protist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373563"/>
          </a:xfrm>
        </p:spPr>
        <p:txBody>
          <a:bodyPr/>
          <a:lstStyle/>
          <a:p>
            <a:pPr algn="ctr"/>
            <a:r>
              <a:rPr lang="en-US" sz="4000" dirty="0" smtClean="0"/>
              <a:t>23. Slime molds, water molds and downy mildews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5842" name="Picture 2" descr="http://www.shortcourses.com/naturelog/slime-mold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24200"/>
            <a:ext cx="4943475" cy="3475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05000"/>
            <a:ext cx="6781800" cy="42211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Diversity</a:t>
            </a:r>
            <a:r>
              <a:rPr lang="en-US" sz="3200" dirty="0" smtClean="0"/>
              <a:t> best describe </a:t>
            </a:r>
            <a:r>
              <a:rPr lang="en-US" sz="3200" dirty="0" err="1" smtClean="0"/>
              <a:t>protists</a:t>
            </a:r>
            <a:r>
              <a:rPr lang="en-US" sz="3200" dirty="0" smtClean="0"/>
              <a:t>!</a:t>
            </a:r>
          </a:p>
          <a:p>
            <a:pPr lvl="1"/>
            <a:r>
              <a:rPr lang="en-US" sz="3200" dirty="0" smtClean="0"/>
              <a:t>Some are </a:t>
            </a:r>
            <a:r>
              <a:rPr lang="en-US" sz="3200" dirty="0" err="1" smtClean="0"/>
              <a:t>autotrophs</a:t>
            </a:r>
            <a:r>
              <a:rPr lang="en-US" sz="3200" dirty="0" smtClean="0"/>
              <a:t> and others are </a:t>
            </a:r>
            <a:r>
              <a:rPr lang="en-US" sz="3200" dirty="0" err="1" smtClean="0"/>
              <a:t>heterotophs</a:t>
            </a:r>
            <a:endParaRPr lang="en-US" sz="3200" dirty="0" smtClean="0"/>
          </a:p>
          <a:p>
            <a:pPr lvl="1"/>
            <a:r>
              <a:rPr lang="en-US" sz="3200" dirty="0" smtClean="0"/>
              <a:t>Some can move and some cannot</a:t>
            </a:r>
          </a:p>
          <a:p>
            <a:pPr lvl="1"/>
            <a:r>
              <a:rPr lang="en-US" sz="3200" dirty="0" smtClean="0"/>
              <a:t>Some are unicellular and others are </a:t>
            </a:r>
            <a:r>
              <a:rPr lang="en-US" sz="3200" dirty="0" err="1" smtClean="0"/>
              <a:t>multicellular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Diversity</a:t>
            </a:r>
            <a:endParaRPr lang="en-US" b="1" dirty="0"/>
          </a:p>
        </p:txBody>
      </p:sp>
      <p:pic>
        <p:nvPicPr>
          <p:cNvPr id="4" name="Picture 2" descr="http://upload.wikimedia.org/wikipedia/commons/2/24/Protist_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041530"/>
            <a:ext cx="5029200" cy="4624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 smtClean="0"/>
              <a:t>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09800"/>
            <a:ext cx="5029200" cy="3840163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Protists</a:t>
            </a:r>
            <a:r>
              <a:rPr lang="en-US" sz="3600" dirty="0" smtClean="0"/>
              <a:t> are grouped in categories based on their characteristics:</a:t>
            </a:r>
          </a:p>
          <a:p>
            <a:pPr lvl="1"/>
            <a:r>
              <a:rPr lang="en-US" sz="3600" b="1" dirty="0" smtClean="0"/>
              <a:t>Animal-like</a:t>
            </a:r>
          </a:p>
          <a:p>
            <a:pPr lvl="1"/>
            <a:r>
              <a:rPr lang="en-US" sz="3600" b="1" dirty="0" smtClean="0"/>
              <a:t>Plant-like</a:t>
            </a:r>
          </a:p>
          <a:p>
            <a:pPr lvl="1"/>
            <a:r>
              <a:rPr lang="en-US" sz="3600" b="1" dirty="0" smtClean="0"/>
              <a:t>Fungus-like</a:t>
            </a:r>
            <a:endParaRPr lang="en-US" sz="3600" b="1" dirty="0"/>
          </a:p>
        </p:txBody>
      </p:sp>
      <p:pic>
        <p:nvPicPr>
          <p:cNvPr id="4" name="Picture 2" descr="http://www.dr-ralf-wagner.de/Bilder/Salpingoeca_fusiformis-PH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2743200" cy="2057400"/>
          </a:xfrm>
          <a:prstGeom prst="rect">
            <a:avLst/>
          </a:prstGeom>
          <a:noFill/>
        </p:spPr>
      </p:pic>
      <p:pic>
        <p:nvPicPr>
          <p:cNvPr id="5" name="Picture 4" descr="http://www.astrographics.com/GalleryPrints/Display/GP2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910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Animal-Like </a:t>
            </a:r>
            <a:r>
              <a:rPr lang="en-US" dirty="0" err="1" smtClean="0"/>
              <a:t>Protists</a:t>
            </a:r>
            <a:r>
              <a:rPr lang="en-US" dirty="0" smtClean="0"/>
              <a:t> - </a:t>
            </a:r>
            <a:r>
              <a:rPr lang="en-US" b="1" dirty="0" smtClean="0"/>
              <a:t>PROTOZOA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76400"/>
            <a:ext cx="6248400" cy="4449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Characteristics of animal-like </a:t>
            </a:r>
            <a:r>
              <a:rPr lang="en-US" sz="3600" dirty="0" err="1" smtClean="0"/>
              <a:t>protists</a:t>
            </a:r>
            <a:endParaRPr lang="en-US" sz="3600" dirty="0" smtClean="0"/>
          </a:p>
          <a:p>
            <a:pPr lvl="1"/>
            <a:r>
              <a:rPr lang="en-US" sz="3600" b="1" dirty="0" err="1" smtClean="0"/>
              <a:t>Heterortrophs</a:t>
            </a:r>
            <a:r>
              <a:rPr lang="en-US" sz="3600" dirty="0" smtClean="0"/>
              <a:t> – ability to make their own food</a:t>
            </a:r>
          </a:p>
          <a:p>
            <a:pPr lvl="1"/>
            <a:r>
              <a:rPr lang="en-US" sz="3600" dirty="0" smtClean="0"/>
              <a:t>Can </a:t>
            </a:r>
            <a:r>
              <a:rPr lang="en-US" sz="3600" b="1" dirty="0" smtClean="0"/>
              <a:t>move</a:t>
            </a:r>
            <a:r>
              <a:rPr lang="en-US" sz="3600" dirty="0" smtClean="0"/>
              <a:t> from place to place</a:t>
            </a:r>
          </a:p>
          <a:p>
            <a:pPr lvl="1"/>
            <a:r>
              <a:rPr lang="en-US" sz="3600" dirty="0" smtClean="0"/>
              <a:t>Also known as </a:t>
            </a:r>
            <a:r>
              <a:rPr lang="en-US" sz="3600" b="1" dirty="0" err="1" smtClean="0"/>
              <a:t>Protozoans</a:t>
            </a:r>
            <a:endParaRPr lang="en-US" sz="3600" b="1" dirty="0"/>
          </a:p>
        </p:txBody>
      </p:sp>
      <p:pic>
        <p:nvPicPr>
          <p:cNvPr id="8194" name="Picture 2" descr="http://www.activescience-gsk.com/miniweb/images/content/mini-web/cloning/amoe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1885950" cy="1781175"/>
          </a:xfrm>
          <a:prstGeom prst="rect">
            <a:avLst/>
          </a:prstGeom>
          <a:noFill/>
        </p:spPr>
      </p:pic>
      <p:pic>
        <p:nvPicPr>
          <p:cNvPr id="8196" name="Picture 4" descr="http://upsidedownhippo.com/archives/Paramec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91000"/>
            <a:ext cx="1666875" cy="164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Protozoans</a:t>
            </a:r>
            <a:r>
              <a:rPr lang="en-US" dirty="0" smtClean="0"/>
              <a:t> with </a:t>
            </a:r>
            <a:r>
              <a:rPr lang="en-US" b="1" dirty="0" err="1" smtClean="0"/>
              <a:t>Pseudopods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286000"/>
            <a:ext cx="5257800" cy="3840163"/>
          </a:xfrm>
        </p:spPr>
        <p:txBody>
          <a:bodyPr>
            <a:noAutofit/>
          </a:bodyPr>
          <a:lstStyle/>
          <a:p>
            <a:r>
              <a:rPr lang="en-US" sz="4000" dirty="0" smtClean="0"/>
              <a:t>6. A </a:t>
            </a:r>
            <a:r>
              <a:rPr lang="en-US" sz="4000" dirty="0" err="1" smtClean="0"/>
              <a:t>pseudopods</a:t>
            </a:r>
            <a:r>
              <a:rPr lang="en-US" sz="4000" dirty="0" smtClean="0"/>
              <a:t> are temporary bulges of the cell</a:t>
            </a:r>
          </a:p>
          <a:p>
            <a:r>
              <a:rPr lang="en-US" sz="4000" dirty="0" smtClean="0"/>
              <a:t>7. Literally means “false foot”</a:t>
            </a:r>
          </a:p>
          <a:p>
            <a:pPr>
              <a:buNone/>
            </a:pP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7170" name="Picture 2" descr="http://www.dkimages.com/discover/previews/777/184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2667000" cy="1842998"/>
          </a:xfrm>
          <a:prstGeom prst="rect">
            <a:avLst/>
          </a:prstGeom>
          <a:noFill/>
        </p:spPr>
      </p:pic>
      <p:pic>
        <p:nvPicPr>
          <p:cNvPr id="7172" name="Picture 4" descr="http://en.academic.ru/pictures/enwiki/67/Chaos_difflu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2247900" cy="1969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Protozoans</a:t>
            </a:r>
            <a:r>
              <a:rPr lang="en-US" b="1" dirty="0" smtClean="0"/>
              <a:t> with </a:t>
            </a:r>
            <a:r>
              <a:rPr lang="en-US" b="1" dirty="0" err="1" smtClean="0"/>
              <a:t>Pseudopods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400"/>
            <a:ext cx="7086600" cy="4830763"/>
          </a:xfrm>
        </p:spPr>
        <p:txBody>
          <a:bodyPr>
            <a:noAutofit/>
          </a:bodyPr>
          <a:lstStyle/>
          <a:p>
            <a:r>
              <a:rPr lang="en-US" sz="3200" dirty="0" smtClean="0"/>
              <a:t>8. amoebas prevent excess water from building up inside of them with a </a:t>
            </a:r>
            <a:r>
              <a:rPr lang="en-US" sz="3200" b="1" dirty="0" smtClean="0"/>
              <a:t>contractile vacuole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All </a:t>
            </a:r>
            <a:r>
              <a:rPr lang="en-US" sz="3200" dirty="0" err="1" smtClean="0"/>
              <a:t>protozoans</a:t>
            </a:r>
            <a:r>
              <a:rPr lang="en-US" sz="3200" dirty="0" smtClean="0"/>
              <a:t> live  in moist areas</a:t>
            </a:r>
          </a:p>
          <a:p>
            <a:r>
              <a:rPr lang="en-US" sz="3200" dirty="0" smtClean="0"/>
              <a:t>Amoebas live in fresh water</a:t>
            </a:r>
          </a:p>
          <a:p>
            <a:r>
              <a:rPr lang="en-US" sz="3200" dirty="0" smtClean="0"/>
              <a:t>Water is easily able to pass through cell membrane</a:t>
            </a:r>
          </a:p>
          <a:p>
            <a:r>
              <a:rPr lang="en-US" sz="3200" dirty="0" smtClean="0"/>
              <a:t>If too much excess water was in the cell, it would burst!</a:t>
            </a:r>
            <a:endParaRPr lang="en-US" sz="3200" dirty="0"/>
          </a:p>
        </p:txBody>
      </p:sp>
      <p:pic>
        <p:nvPicPr>
          <p:cNvPr id="6146" name="Picture 2" descr="http://www.thaigoodview.com/library/contest2551/science04/45/2/cell/image/contractile_vacuol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675" y="3209925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Protozoana</a:t>
            </a:r>
            <a:r>
              <a:rPr lang="en-US" dirty="0" smtClean="0"/>
              <a:t> with Cilia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6172200" cy="4297363"/>
          </a:xfrm>
        </p:spPr>
        <p:txBody>
          <a:bodyPr/>
          <a:lstStyle/>
          <a:p>
            <a:r>
              <a:rPr lang="en-US" sz="2800" dirty="0" smtClean="0"/>
              <a:t>9. </a:t>
            </a:r>
            <a:r>
              <a:rPr lang="en-US" sz="2800" dirty="0" err="1" smtClean="0"/>
              <a:t>Protozoans</a:t>
            </a:r>
            <a:r>
              <a:rPr lang="en-US" sz="2800" dirty="0" smtClean="0"/>
              <a:t> with cilia are called </a:t>
            </a:r>
            <a:r>
              <a:rPr lang="en-US" sz="2800" b="1" u="sng" dirty="0" smtClean="0"/>
              <a:t>ciliates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10. Cilia are </a:t>
            </a:r>
            <a:r>
              <a:rPr lang="en-US" sz="2800" dirty="0" err="1" smtClean="0"/>
              <a:t>hairlike</a:t>
            </a:r>
            <a:r>
              <a:rPr lang="en-US" sz="2800" dirty="0" smtClean="0"/>
              <a:t> projections from cells that move with a wavelike motion. </a:t>
            </a:r>
          </a:p>
          <a:p>
            <a:r>
              <a:rPr lang="en-US" sz="2800" dirty="0" smtClean="0"/>
              <a:t>Cilia are used for movement and to get food</a:t>
            </a:r>
          </a:p>
          <a:p>
            <a:endParaRPr lang="en-US" dirty="0"/>
          </a:p>
        </p:txBody>
      </p:sp>
      <p:pic>
        <p:nvPicPr>
          <p:cNvPr id="5122" name="Picture 2" descr="http://t1.gstatic.com/images?q=tbn:7fflTmjgXO09tM:http://www.blurtit.com/var/question/q/q4/q44/q442/q4427/q442779_356962_protozoan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648200"/>
            <a:ext cx="2223729" cy="1752600"/>
          </a:xfrm>
          <a:prstGeom prst="rect">
            <a:avLst/>
          </a:prstGeom>
          <a:noFill/>
        </p:spPr>
      </p:pic>
      <p:pic>
        <p:nvPicPr>
          <p:cNvPr id="5124" name="Picture 4" descr="http://microbes.limnology.wisc.edu/outreach/images/green_ciliat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371600"/>
            <a:ext cx="2143125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783</TotalTime>
  <Words>583</Words>
  <Application>Microsoft Office PowerPoint</Application>
  <PresentationFormat>On-screen Show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</vt:lpstr>
      <vt:lpstr>Protists</vt:lpstr>
      <vt:lpstr>What are protists?</vt:lpstr>
      <vt:lpstr>Protists continued</vt:lpstr>
      <vt:lpstr>Diversity</vt:lpstr>
      <vt:lpstr>Protist Classification</vt:lpstr>
      <vt:lpstr>Animal-Like Protists - PROTOZOA</vt:lpstr>
      <vt:lpstr>Protozoans with Pseudopods</vt:lpstr>
      <vt:lpstr>Protozoans with Pseudopods</vt:lpstr>
      <vt:lpstr>Protozoana with Cilia</vt:lpstr>
      <vt:lpstr>Protozoans with Flagella</vt:lpstr>
      <vt:lpstr>13. Symbiosis vs Mutualism</vt:lpstr>
      <vt:lpstr>14. Symbiosis Example</vt:lpstr>
      <vt:lpstr>14. Mutualism Example</vt:lpstr>
      <vt:lpstr>Protozoans that are Parasites</vt:lpstr>
      <vt:lpstr>Plantlike Protists</vt:lpstr>
      <vt:lpstr>20. Plant-like Protists</vt:lpstr>
      <vt:lpstr>Slide 17</vt:lpstr>
      <vt:lpstr>Slide 18</vt:lpstr>
      <vt:lpstr>Slide 19</vt:lpstr>
      <vt:lpstr>Slide 20</vt:lpstr>
      <vt:lpstr>Fungi-Like Protists</vt:lpstr>
      <vt:lpstr>Fungi-Like Protists</vt:lpstr>
      <vt:lpstr>Fungi-like Protist Examples</vt:lpstr>
    </vt:vector>
  </TitlesOfParts>
  <Company>NPD117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Protists</dc:title>
  <dc:creator>dstellern</dc:creator>
  <cp:lastModifiedBy>dstellern</cp:lastModifiedBy>
  <cp:revision>57</cp:revision>
  <dcterms:created xsi:type="dcterms:W3CDTF">2010-02-02T17:40:01Z</dcterms:created>
  <dcterms:modified xsi:type="dcterms:W3CDTF">2010-02-04T19:35:18Z</dcterms:modified>
</cp:coreProperties>
</file>